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80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802B82-FDDA-4CA4-A2AE-658DCE853ECE}" v="1" dt="2020-11-26T09:56:15.7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2904" y="10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nessa VALETTE" userId="3828d013-c74f-4d92-becf-683ec90521cf" providerId="ADAL" clId="{0F802B82-FDDA-4CA4-A2AE-658DCE853ECE}"/>
    <pc:docChg chg="custSel modSld">
      <pc:chgData name="Vanessa VALETTE" userId="3828d013-c74f-4d92-becf-683ec90521cf" providerId="ADAL" clId="{0F802B82-FDDA-4CA4-A2AE-658DCE853ECE}" dt="2020-11-26T09:56:31.543" v="4" actId="478"/>
      <pc:docMkLst>
        <pc:docMk/>
      </pc:docMkLst>
      <pc:sldChg chg="addSp delSp modSp">
        <pc:chgData name="Vanessa VALETTE" userId="3828d013-c74f-4d92-becf-683ec90521cf" providerId="ADAL" clId="{0F802B82-FDDA-4CA4-A2AE-658DCE853ECE}" dt="2020-11-26T09:56:31.543" v="4" actId="478"/>
        <pc:sldMkLst>
          <pc:docMk/>
          <pc:sldMk cId="2693133597" sldId="256"/>
        </pc:sldMkLst>
        <pc:picChg chg="del">
          <ac:chgData name="Vanessa VALETTE" userId="3828d013-c74f-4d92-becf-683ec90521cf" providerId="ADAL" clId="{0F802B82-FDDA-4CA4-A2AE-658DCE853ECE}" dt="2020-11-26T09:56:31.543" v="4" actId="478"/>
          <ac:picMkLst>
            <pc:docMk/>
            <pc:sldMk cId="2693133597" sldId="256"/>
            <ac:picMk id="6" creationId="{20D615AF-9A5F-40FB-8454-2A5604151AD9}"/>
          </ac:picMkLst>
        </pc:picChg>
        <pc:picChg chg="add mod ord">
          <ac:chgData name="Vanessa VALETTE" userId="3828d013-c74f-4d92-becf-683ec90521cf" providerId="ADAL" clId="{0F802B82-FDDA-4CA4-A2AE-658DCE853ECE}" dt="2020-11-26T09:56:29.653" v="3" actId="167"/>
          <ac:picMkLst>
            <pc:docMk/>
            <pc:sldMk cId="2693133597" sldId="256"/>
            <ac:picMk id="30" creationId="{6263597C-E669-4658-A1ED-C8B70643FCC3}"/>
          </ac:picMkLst>
        </pc:picChg>
      </pc:sldChg>
    </pc:docChg>
  </pc:docChgLst>
  <pc:docChgLst>
    <pc:chgData name="Vanessa VALETTE" userId="3828d013-c74f-4d92-becf-683ec90521cf" providerId="ADAL" clId="{1CE8EA24-E557-C344-90C0-5FB79E72D26E}"/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176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76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7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8415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440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38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1136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732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1734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5050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4104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99701-946E-4604-A6D5-B7CE81A1DB13}" type="datetimeFigureOut">
              <a:rPr lang="fr-FR" smtClean="0"/>
              <a:t>26/11/2020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5D2C1-5279-4939-998C-E49C07735FF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257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mycecurity.com/" TargetMode="External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">
            <a:extLst>
              <a:ext uri="{FF2B5EF4-FFF2-40B4-BE49-F238E27FC236}">
                <a16:creationId xmlns:a16="http://schemas.microsoft.com/office/drawing/2014/main" id="{6263597C-E669-4658-A1ED-C8B70643FCC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429000" cy="990599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C61BD21-5ACB-4102-A398-06CEAD8A127E}"/>
              </a:ext>
            </a:extLst>
          </p:cNvPr>
          <p:cNvSpPr/>
          <p:nvPr/>
        </p:nvSpPr>
        <p:spPr>
          <a:xfrm>
            <a:off x="746394" y="1565815"/>
            <a:ext cx="5486400" cy="74636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CF02F99-8090-4816-AD2D-C7AB059D3812}"/>
              </a:ext>
            </a:extLst>
          </p:cNvPr>
          <p:cNvSpPr/>
          <p:nvPr/>
        </p:nvSpPr>
        <p:spPr>
          <a:xfrm>
            <a:off x="3220699" y="4970998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E420DC-3B5F-4D72-A0DB-12BE4AFAB92D}"/>
              </a:ext>
            </a:extLst>
          </p:cNvPr>
          <p:cNvSpPr/>
          <p:nvPr/>
        </p:nvSpPr>
        <p:spPr>
          <a:xfrm>
            <a:off x="3220699" y="4970998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B9AFBE-9660-4666-B31E-62FB78CD2A37}"/>
              </a:ext>
            </a:extLst>
          </p:cNvPr>
          <p:cNvSpPr/>
          <p:nvPr/>
        </p:nvSpPr>
        <p:spPr>
          <a:xfrm>
            <a:off x="3718298" y="90420"/>
            <a:ext cx="2707685" cy="133273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chemeClr val="tx2"/>
                </a:solidFill>
              </a:rPr>
              <a:t>LOGO CABINET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A679779D-EC26-46A6-8DFA-EDD66898A4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73"/>
          <a:stretch/>
        </p:blipFill>
        <p:spPr>
          <a:xfrm>
            <a:off x="2087267" y="5859516"/>
            <a:ext cx="4770733" cy="317103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9496DC6-1367-48C2-87FA-5B3C6738B864}"/>
              </a:ext>
            </a:extLst>
          </p:cNvPr>
          <p:cNvSpPr/>
          <p:nvPr/>
        </p:nvSpPr>
        <p:spPr>
          <a:xfrm>
            <a:off x="3678914" y="6424603"/>
            <a:ext cx="206127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00" b="1" dirty="0">
                <a:solidFill>
                  <a:srgbClr val="E06B1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premier mois, le salarié reçoit le bulletin de salaire par voie postale </a:t>
            </a:r>
          </a:p>
          <a:p>
            <a:r>
              <a:rPr lang="fr-FR" sz="700" b="1" dirty="0">
                <a:solidFill>
                  <a:srgbClr val="E06B1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ET dans un coffre-fort numérique</a:t>
            </a:r>
            <a:endParaRPr lang="fr-FR" sz="700" b="1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2A5902B-C70D-46D2-818A-5F8D301A2C0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029" y="6489218"/>
            <a:ext cx="286269" cy="286269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9763CD9A-079D-4B47-8D2F-65A1E7D167B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>
          <a:xfrm>
            <a:off x="3447472" y="7727001"/>
            <a:ext cx="307024" cy="295573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146B8B23-994E-45A3-9624-713907B81DF9}"/>
              </a:ext>
            </a:extLst>
          </p:cNvPr>
          <p:cNvSpPr/>
          <p:nvPr/>
        </p:nvSpPr>
        <p:spPr>
          <a:xfrm>
            <a:off x="3678914" y="7002715"/>
            <a:ext cx="19818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00" b="1" dirty="0">
                <a:solidFill>
                  <a:srgbClr val="E06B1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Nous mettons à votre disposition le courrier d’activation du compte pour vos salariés. Ils pourront se connecter sur </a:t>
            </a:r>
            <a:r>
              <a:rPr lang="fr-FR" sz="700" b="1" dirty="0">
                <a:latin typeface="Verdana" panose="020B0604030504040204" pitchFamily="34" charset="0"/>
                <a:ea typeface="Verdana" panose="020B0604030504040204" pitchFamily="34" charset="0"/>
                <a:hlinkClick r:id="rId6"/>
              </a:rPr>
              <a:t>MyCecurity.com</a:t>
            </a:r>
            <a:r>
              <a:rPr lang="fr-FR" sz="700" dirty="0">
                <a:latin typeface="Verdana" panose="020B0604030504040204" pitchFamily="34" charset="0"/>
                <a:ea typeface="Verdana" panose="020B0604030504040204" pitchFamily="34" charset="0"/>
              </a:rPr>
              <a:t> </a:t>
            </a:r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ABAD0772-94C7-472F-8D74-19C0AA7175C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377" y="7090573"/>
            <a:ext cx="307743" cy="28478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E461DFDA-82E9-4674-BA5D-59D5B9D46672}"/>
              </a:ext>
            </a:extLst>
          </p:cNvPr>
          <p:cNvSpPr/>
          <p:nvPr/>
        </p:nvSpPr>
        <p:spPr>
          <a:xfrm>
            <a:off x="3687767" y="7724082"/>
            <a:ext cx="20404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00" b="1" dirty="0">
                <a:solidFill>
                  <a:srgbClr val="E06B1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 deuxième mois, les salariés recevront une notification de dépôt</a:t>
            </a:r>
            <a:endParaRPr lang="fr-FR" sz="7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5F211271-369A-4531-8EF8-2C010788224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859" y="8256829"/>
            <a:ext cx="307743" cy="28478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D246218C-FF0C-465C-A945-88D5F8506BE1}"/>
              </a:ext>
            </a:extLst>
          </p:cNvPr>
          <p:cNvSpPr/>
          <p:nvPr/>
        </p:nvSpPr>
        <p:spPr>
          <a:xfrm>
            <a:off x="3655610" y="8230742"/>
            <a:ext cx="207264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00" b="1" dirty="0">
                <a:solidFill>
                  <a:srgbClr val="E06B1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Un salarié peut à tout moment renoncer à la dématérialisation et revenir au papier</a:t>
            </a:r>
            <a:endParaRPr lang="fr-FR" sz="7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9421173C-DDD4-4186-B001-61087C0640A1}"/>
              </a:ext>
            </a:extLst>
          </p:cNvPr>
          <p:cNvGrpSpPr/>
          <p:nvPr/>
        </p:nvGrpSpPr>
        <p:grpSpPr>
          <a:xfrm>
            <a:off x="1006680" y="3533228"/>
            <a:ext cx="5592868" cy="1015663"/>
            <a:chOff x="1037431" y="3212839"/>
            <a:chExt cx="5592868" cy="1015663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DDFEB05-3F4C-48D7-ACC7-1DF42C0F4256}"/>
                </a:ext>
              </a:extLst>
            </p:cNvPr>
            <p:cNvSpPr/>
            <p:nvPr/>
          </p:nvSpPr>
          <p:spPr>
            <a:xfrm>
              <a:off x="2315689" y="3212839"/>
              <a:ext cx="431461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dirty="0">
                  <a:solidFill>
                    <a:srgbClr val="000000"/>
                  </a:solidFill>
                  <a:latin typeface="Source Sans Pro" panose="020B0503030403020204" pitchFamily="34" charset="0"/>
                </a:rPr>
                <a:t>Pour vous accompagner dans la mise en place, nous mettons à votre disposition un kit de communication pour vous et pour vos salariés. Au moment de la distribution, vous validez vos bulletins de salaire et nous nous occupons du reste : distribution au format électronique et papier, gestion des plis non-distribués…</a:t>
              </a:r>
              <a:endParaRPr lang="fr-FR" sz="1200" dirty="0"/>
            </a:p>
          </p:txBody>
        </p:sp>
        <p:pic>
          <p:nvPicPr>
            <p:cNvPr id="33" name="Image 32">
              <a:extLst>
                <a:ext uri="{FF2B5EF4-FFF2-40B4-BE49-F238E27FC236}">
                  <a16:creationId xmlns:a16="http://schemas.microsoft.com/office/drawing/2014/main" id="{6AF41ACF-B93F-4797-A533-5C1A4C64B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214" y="3272319"/>
              <a:ext cx="583812" cy="723739"/>
            </a:xfrm>
            <a:prstGeom prst="rect">
              <a:avLst/>
            </a:prstGeom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D9AD6127-3EA1-4074-A8C5-0085C6A041F1}"/>
                </a:ext>
              </a:extLst>
            </p:cNvPr>
            <p:cNvSpPr/>
            <p:nvPr/>
          </p:nvSpPr>
          <p:spPr>
            <a:xfrm>
              <a:off x="1037431" y="3809570"/>
              <a:ext cx="147683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>
                  <a:solidFill>
                    <a:srgbClr val="E06B1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C’est pratique pour vous</a:t>
              </a:r>
              <a:endParaRPr lang="fr-FR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E0A3264E-76AA-49F4-992F-95EA1752B856}"/>
              </a:ext>
            </a:extLst>
          </p:cNvPr>
          <p:cNvGrpSpPr/>
          <p:nvPr/>
        </p:nvGrpSpPr>
        <p:grpSpPr>
          <a:xfrm>
            <a:off x="949165" y="4757789"/>
            <a:ext cx="5772640" cy="1069420"/>
            <a:chOff x="882912" y="4743285"/>
            <a:chExt cx="5772640" cy="1069420"/>
          </a:xfrm>
        </p:grpSpPr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512315FD-0448-4228-B39A-EA514DD5DA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6403"/>
            <a:stretch/>
          </p:blipFill>
          <p:spPr>
            <a:xfrm>
              <a:off x="933810" y="4743285"/>
              <a:ext cx="839853" cy="596888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4E58BA5-C523-4926-87F5-4F909AF9A8F9}"/>
                </a:ext>
              </a:extLst>
            </p:cNvPr>
            <p:cNvSpPr/>
            <p:nvPr/>
          </p:nvSpPr>
          <p:spPr>
            <a:xfrm>
              <a:off x="882912" y="5412595"/>
              <a:ext cx="147683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00" b="1" dirty="0">
                  <a:solidFill>
                    <a:srgbClr val="E06B1C"/>
                  </a:solidFill>
                  <a:latin typeface="Verdana" panose="020B0604030504040204" pitchFamily="34" charset="0"/>
                  <a:ea typeface="Verdana" panose="020B0604030504040204" pitchFamily="34" charset="0"/>
                </a:rPr>
                <a:t>C’est pratique pour vos salariés</a:t>
              </a:r>
              <a:endParaRPr lang="fr-FR" sz="10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5759F2FE-0A73-4BCC-8924-E35A937CF9E6}"/>
                </a:ext>
              </a:extLst>
            </p:cNvPr>
            <p:cNvSpPr/>
            <p:nvPr/>
          </p:nvSpPr>
          <p:spPr>
            <a:xfrm>
              <a:off x="2340942" y="4846520"/>
              <a:ext cx="431461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200" dirty="0">
                  <a:solidFill>
                    <a:srgbClr val="000000"/>
                  </a:solidFill>
                  <a:latin typeface="Source Sans Pro" panose="020B0503030403020204" pitchFamily="34" charset="0"/>
                </a:rPr>
                <a:t>Fini l’archivage et les bulletins envoyés à la mauvaise adresse. Leurs bulletins sont téléchargeables à tout moment sur leurs coffres-forts. À valeur probante, ils y sont conservés pendant 50 ans et accessibles aussi depuis leur compte CPA. </a:t>
              </a:r>
              <a:endParaRPr lang="fr-FR" sz="1200" dirty="0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A2A4E76A-CE6C-4493-9E74-3920B844694A}"/>
              </a:ext>
            </a:extLst>
          </p:cNvPr>
          <p:cNvSpPr/>
          <p:nvPr/>
        </p:nvSpPr>
        <p:spPr>
          <a:xfrm>
            <a:off x="3130635" y="9176524"/>
            <a:ext cx="3393511" cy="625435"/>
          </a:xfrm>
          <a:prstGeom prst="rect">
            <a:avLst/>
          </a:prstGeom>
          <a:solidFill>
            <a:srgbClr val="0030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2906272-5F60-4EB5-BB43-757E3B47B338}"/>
              </a:ext>
            </a:extLst>
          </p:cNvPr>
          <p:cNvSpPr/>
          <p:nvPr/>
        </p:nvSpPr>
        <p:spPr>
          <a:xfrm>
            <a:off x="3550187" y="9276419"/>
            <a:ext cx="28048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Contactez-nous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7E6C73C-A6B9-4067-AE0C-037E644BDD47}"/>
              </a:ext>
            </a:extLst>
          </p:cNvPr>
          <p:cNvSpPr/>
          <p:nvPr/>
        </p:nvSpPr>
        <p:spPr>
          <a:xfrm>
            <a:off x="801447" y="1788979"/>
            <a:ext cx="5772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>
                <a:solidFill>
                  <a:srgbClr val="E4803C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Automatisez la distribution de vos bulletins de salaire en toute simplicité!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CD02DD8F-B44E-47C7-8B4F-0AEFDCD9234E}"/>
              </a:ext>
            </a:extLst>
          </p:cNvPr>
          <p:cNvSpPr/>
          <p:nvPr/>
        </p:nvSpPr>
        <p:spPr>
          <a:xfrm>
            <a:off x="1244989" y="2583897"/>
            <a:ext cx="518099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/>
              <a:t>Et si on réinventait la gestion de vos bulletins de salaire? </a:t>
            </a:r>
            <a:r>
              <a:rPr lang="fr-FR" sz="1400"/>
              <a:t>Avez-vous pensé à </a:t>
            </a:r>
            <a:r>
              <a:rPr lang="fr-FR" sz="1400" dirty="0"/>
              <a:t>les dématérialiser? Nous pouvons vous accompagner - dans le respect du cadre légal et de la vie privée de vos salariés!  </a:t>
            </a:r>
          </a:p>
        </p:txBody>
      </p:sp>
    </p:spTree>
    <p:extLst>
      <p:ext uri="{BB962C8B-B14F-4D97-AF65-F5344CB8AC3E}">
        <p14:creationId xmlns:p14="http://schemas.microsoft.com/office/powerpoint/2010/main" val="269313359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357F4B6F5DD31439844F118FD54CE6D" ma:contentTypeVersion="12" ma:contentTypeDescription="Crée un document." ma:contentTypeScope="" ma:versionID="a8f49c6ba4a06e944f50d49f167cb25f">
  <xsd:schema xmlns:xsd="http://www.w3.org/2001/XMLSchema" xmlns:xs="http://www.w3.org/2001/XMLSchema" xmlns:p="http://schemas.microsoft.com/office/2006/metadata/properties" xmlns:ns3="89c3cdca-0ebc-4700-9037-a09e68199dd4" xmlns:ns4="046e99a6-bf1a-4e7b-bbd3-c11af69a381a" targetNamespace="http://schemas.microsoft.com/office/2006/metadata/properties" ma:root="true" ma:fieldsID="481e81eefb86657e4587042e6fd73b39" ns3:_="" ns4:_="">
    <xsd:import namespace="89c3cdca-0ebc-4700-9037-a09e68199dd4"/>
    <xsd:import namespace="046e99a6-bf1a-4e7b-bbd3-c11af69a38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c3cdca-0ebc-4700-9037-a09e68199dd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6e99a6-bf1a-4e7b-bbd3-c11af69a381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Partage du hachage d’indicateur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76F7C02-B64B-4480-893E-0A55834BA9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c3cdca-0ebc-4700-9037-a09e68199dd4"/>
    <ds:schemaRef ds:uri="046e99a6-bf1a-4e7b-bbd3-c11af69a38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2C01869-F8C5-4D63-891E-BB45DDE00C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65D269F-8E21-480B-B71F-AE1621BC86E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225</Words>
  <Application>Microsoft Office PowerPoint</Application>
  <PresentationFormat>Format A4 (210 x 297 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Source Sans Pro</vt:lpstr>
      <vt:lpstr>Times New Roman</vt:lpstr>
      <vt:lpstr>Verdana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Vanessa VALETTE</dc:creator>
  <cp:lastModifiedBy>Vanessa VALETTE</cp:lastModifiedBy>
  <cp:revision>9</cp:revision>
  <dcterms:created xsi:type="dcterms:W3CDTF">2020-02-18T08:00:51Z</dcterms:created>
  <dcterms:modified xsi:type="dcterms:W3CDTF">2020-11-26T09:56:35Z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0x0101002357F4B6F5DD31439844F118FD54CE6D</vt:lpwstr>
  </property>
</Properties>
</file>